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56FD-854B-418F-80D4-DBC63CC8A146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48355-2F12-42FF-A34C-78532ED98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89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AB0A7-7982-5CEC-E54C-9C37A879E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5213F3D2-6C5E-87BB-6629-1494C8CF0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580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813F8-F1BB-00F6-C413-122F7310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D343B5DB-4E97-A216-6985-AD448E554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3716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FDEE2-F74B-5A59-32F8-ED12A3368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4DCA899D-40B6-3401-62A8-6E902A8D7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99898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AC5CE-86A5-AAFD-5091-5E620CCC2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586392EF-A3C1-1198-B66A-B79869B1B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80008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E4C2E-C7D0-6A04-312B-3A4A007DC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7F42CE86-FFBE-0242-D672-2C0217ED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7537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BFEFD-600F-739B-C1E2-789C80F88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FD9994-8D32-9949-5A76-B1E355BCC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678DFA-DA51-651B-9F08-973BC677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444AA1-0E91-EC0B-6A26-89FE6A2E7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19CFA1-203A-616F-4B4E-723C6B04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7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C7A32-88C2-D1C0-6B84-25D8EAC4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9B8620-D837-8DB2-FC61-573929982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87093-EC78-27B0-3F39-BFE94E57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F7C016-6B0D-CB3E-C23A-1E825783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5BA13F-9078-4B36-23B5-2300A7AF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40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E1476B-93F6-C3D2-9C0E-FAE3F0F9E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E3D555-870B-5A17-0B5C-05AF89B39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EF3973-3856-F98B-9D3F-CE3448A5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F2B69-63D1-36BC-1D44-B53A6145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CFEA15-E69A-C630-F15C-B627AA31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54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67FCC-FD24-4114-5347-562CFECC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40B72-1E60-8FC5-5F9C-6EFA6AC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D425A-CE05-838E-302B-3B335C82A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33F24-29D8-B999-C9A1-2750C6D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44E51-F190-3C96-D176-1783FF05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6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0D45E-B7EB-82AD-DD7D-AB45D6E00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381AC-3F9C-FEC3-294B-9535F794D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9C1730-0990-E305-ACC4-A7163544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C56DCD-560E-8BD9-AF9E-73198D0FA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585F0-7F5B-8B35-2337-C4047204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0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FF295-FCC4-5DD1-52A6-9A70F42B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A2F3FB-C0E0-CDC5-C250-7F0E08C6A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CF8699-881A-D16C-2C64-FE3D55AE1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1801CE-D697-F857-A690-73DBEFB5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306DAD-0D88-58EB-34E0-C49E43DB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B3FB8F-6B3C-44AF-6994-992B0385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99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3BD34-A7F3-F93E-4718-8C8222BF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4CC1C6-4904-D96C-20B4-AA26879F7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622666-B098-7E86-3421-1FF2B0E51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9573EB-CE2E-2B5D-F032-C8432011B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653B34-1FF3-FCEB-8147-A9BF7ABCE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2B2E84-7A67-610F-CE9A-118CA686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FB2A9F-A045-80A0-63F9-A13D892AD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772065-9A0F-D5E3-1DF6-E36F64BF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66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345844-312F-C39E-DB2F-419F17BB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8B3EB8-2EDD-41D1-AAF2-CD710205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54A6BE-C27A-09F9-9E18-690AD9D3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37239D-D8D8-D800-8320-D6D5FA46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77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DD7C3D-182F-BEBD-82EE-0F60EAC8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76332A-AE33-7D98-BDA2-F28AC7DA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73987C-DA10-B14F-2169-2103EBB9B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36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33558-F8FF-1E2B-CD90-53C18A156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9A8479-BD35-A502-C0C4-AFBFE0333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DF3E45-CC8D-1EF0-7DA9-E2879F535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03D62B-65A2-0685-CA13-07FDF0F5C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B35D44-7B57-07FE-8122-577A947A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8B0441-240C-9B6E-E01C-8EBFEFD8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9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970F1-89F2-484D-523E-A9259776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02BE10-D5DC-DD51-79A1-33E80E3E9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684751-29DE-BFF9-C92D-B60AC4D68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FFC36F-4C60-FB90-1965-0BC61B5B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D59FD-A6EF-314C-647D-7F486E8B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4E5921-0EC9-C684-B357-47F9017E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329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C1BCD0-EE2D-E6C9-62E4-0F94D25F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5B29A2-64BF-563A-127E-08EA396CB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555082-4801-4088-6DCB-4EB0DDEC0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5B653-27A0-4399-8F07-1E014FB2A76C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C69F36-0B9D-8103-98EB-AF784F7A7B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2B8D-37F3-3018-D129-D10EFE371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11559-EBA5-471A-A247-3D1636E08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33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otzone.org.cn/match/694cb7eb3cb83c184cfc2d0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/>
          <a:srcRect t="7607" b="8383"/>
          <a:stretch/>
        </p:blipFill>
        <p:spPr>
          <a:xfrm>
            <a:off x="-10750" y="-12702"/>
            <a:ext cx="12277668" cy="6870702"/>
          </a:xfrm>
          <a:prstGeom prst="rect">
            <a:avLst/>
          </a:prstGeom>
        </p:spPr>
      </p:pic>
      <p:sp>
        <p:nvSpPr>
          <p:cNvPr id="16" name="直角三角形 15"/>
          <p:cNvSpPr/>
          <p:nvPr/>
        </p:nvSpPr>
        <p:spPr>
          <a:xfrm flipV="1">
            <a:off x="0" y="0"/>
            <a:ext cx="6013654" cy="4689000"/>
          </a:xfrm>
          <a:prstGeom prst="rtTriangle">
            <a:avLst/>
          </a:prstGeom>
          <a:solidFill>
            <a:srgbClr val="0085C8"/>
          </a:solidFill>
          <a:ln>
            <a:noFill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直角三角形 16"/>
          <p:cNvSpPr/>
          <p:nvPr/>
        </p:nvSpPr>
        <p:spPr>
          <a:xfrm flipV="1">
            <a:off x="0" y="0"/>
            <a:ext cx="3936000" cy="3069000"/>
          </a:xfrm>
          <a:prstGeom prst="rtTriangle">
            <a:avLst/>
          </a:prstGeom>
          <a:solidFill>
            <a:srgbClr val="BAE3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flipH="1">
            <a:off x="6079054" y="2091579"/>
            <a:ext cx="6112946" cy="4766421"/>
          </a:xfrm>
          <a:prstGeom prst="rtTriangle">
            <a:avLst/>
          </a:prstGeom>
          <a:solidFill>
            <a:srgbClr val="004570"/>
          </a:solidFill>
          <a:ln>
            <a:noFill/>
          </a:ln>
          <a:effectLst>
            <a:outerShdw blurRad="50800" dist="76200" dir="13500000" algn="b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cxnSp>
        <p:nvCxnSpPr>
          <p:cNvPr id="19" name="直接连接符 13"/>
          <p:cNvCxnSpPr/>
          <p:nvPr/>
        </p:nvCxnSpPr>
        <p:spPr>
          <a:xfrm flipV="1">
            <a:off x="0" y="536300"/>
            <a:ext cx="696000" cy="540000"/>
          </a:xfrm>
          <a:prstGeom prst="line">
            <a:avLst/>
          </a:prstGeom>
          <a:ln w="6350">
            <a:solidFill>
              <a:srgbClr val="59C3EB"/>
            </a:solidFill>
            <a:prstDash val="solid"/>
            <a:miter/>
          </a:ln>
        </p:spPr>
      </p:cxnSp>
      <p:cxnSp>
        <p:nvCxnSpPr>
          <p:cNvPr id="20" name="直接连接符 15"/>
          <p:cNvCxnSpPr/>
          <p:nvPr/>
        </p:nvCxnSpPr>
        <p:spPr>
          <a:xfrm flipH="1">
            <a:off x="888700" y="-12702"/>
            <a:ext cx="1440000" cy="1089002"/>
          </a:xfrm>
          <a:prstGeom prst="line">
            <a:avLst/>
          </a:prstGeom>
          <a:ln w="6350">
            <a:solidFill>
              <a:srgbClr val="59C3EB"/>
            </a:solidFill>
            <a:prstDash val="solid"/>
            <a:miter/>
          </a:ln>
        </p:spPr>
      </p:cxnSp>
      <p:cxnSp>
        <p:nvCxnSpPr>
          <p:cNvPr id="21" name="直接连接符 16"/>
          <p:cNvCxnSpPr/>
          <p:nvPr/>
        </p:nvCxnSpPr>
        <p:spPr>
          <a:xfrm flipH="1">
            <a:off x="9135527" y="3428998"/>
            <a:ext cx="3056474" cy="2520002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sp>
        <p:nvSpPr>
          <p:cNvPr id="8" name="矩形 7"/>
          <p:cNvSpPr/>
          <p:nvPr/>
        </p:nvSpPr>
        <p:spPr>
          <a:xfrm>
            <a:off x="2647794" y="1846789"/>
            <a:ext cx="7959105" cy="1586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zh-CN" altLang="en-US" sz="6000" b="1" dirty="0">
                <a:solidFill>
                  <a:schemeClr val="lt1"/>
                </a:solidFill>
                <a:latin typeface="Microsoft YaHei"/>
                <a:ea typeface="Microsoft YaHei"/>
              </a:rPr>
              <a:t>亚马逊棋程序报告</a:t>
            </a:r>
            <a:endParaRPr lang="zh-CN" altLang="zh-CN" sz="6000" b="1" dirty="0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39291" y="3244334"/>
            <a:ext cx="3936000" cy="369332"/>
          </a:xfrm>
          <a:prstGeom prst="rect">
            <a:avLst/>
          </a:prstGeom>
          <a:solidFill>
            <a:srgbClr val="162746">
              <a:alpha val="62745"/>
            </a:srgbClr>
          </a:solidFill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D3E6F4"/>
                </a:solidFill>
                <a:latin typeface="方正悠黑简体 504L"/>
                <a:ea typeface="方正悠黑简体 504L"/>
              </a:rPr>
              <a:t>作者：</a:t>
            </a:r>
            <a:r>
              <a:rPr lang="zh-CN" altLang="en-US" dirty="0">
                <a:solidFill>
                  <a:srgbClr val="D3E6F4"/>
                </a:solidFill>
                <a:latin typeface="方正悠黑简体 504L"/>
                <a:ea typeface="方正悠黑简体 504L"/>
              </a:rPr>
              <a:t>吴弈辰 </a:t>
            </a:r>
            <a:r>
              <a:rPr lang="en-US" altLang="zh-CN" dirty="0">
                <a:solidFill>
                  <a:srgbClr val="D3E6F4"/>
                </a:solidFill>
                <a:latin typeface="方正悠黑简体 504L"/>
                <a:ea typeface="方正悠黑简体 504L"/>
              </a:rPr>
              <a:t>2500013177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678068" y="451625"/>
            <a:ext cx="1625232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0" y="3036567"/>
            <a:ext cx="2481943" cy="3821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11204" b="4771"/>
          <a:stretch/>
        </p:blipFill>
        <p:spPr>
          <a:xfrm>
            <a:off x="-20108" y="0"/>
            <a:ext cx="12230414" cy="6858000"/>
          </a:xfrm>
          <a:prstGeom prst="rect">
            <a:avLst/>
          </a:prstGeom>
        </p:spPr>
      </p:pic>
      <p:sp>
        <p:nvSpPr>
          <p:cNvPr id="12" name="淘宝网chenying0907出品 6"/>
          <p:cNvSpPr/>
          <p:nvPr/>
        </p:nvSpPr>
        <p:spPr>
          <a:xfrm>
            <a:off x="-3175" y="-3969"/>
            <a:ext cx="12198350" cy="6865938"/>
          </a:xfrm>
          <a:prstGeom prst="rect">
            <a:avLst/>
          </a:prstGeom>
          <a:solidFill>
            <a:srgbClr val="1F4E79">
              <a:alpha val="41176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3" name="淘宝网chenying0907出品 9"/>
          <p:cNvSpPr txBox="1">
            <a:spLocks noChangeArrowheads="1"/>
          </p:cNvSpPr>
          <p:nvPr/>
        </p:nvSpPr>
        <p:spPr>
          <a:xfrm>
            <a:off x="4909033" y="3555577"/>
            <a:ext cx="2489336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/>
                <a:ea typeface="宋体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/>
                <a:ea typeface="宋体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/>
                <a:ea typeface="宋体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Microsoft YaHei"/>
                <a:ea typeface="Microsoft YaHei"/>
              </a:rPr>
              <a:t>BOT</a:t>
            </a:r>
            <a:r>
              <a:rPr lang="zh-CN" altLang="en-US" sz="4400" b="1" dirty="0">
                <a:solidFill>
                  <a:schemeClr val="bg1"/>
                </a:solidFill>
                <a:latin typeface="Microsoft YaHei"/>
                <a:ea typeface="Microsoft YaHei"/>
              </a:rPr>
              <a:t>部分</a:t>
            </a:r>
            <a:endParaRPr lang="zh-CN" altLang="zh-CN" sz="4400" b="1" dirty="0">
              <a:solidFill>
                <a:schemeClr val="bg1"/>
              </a:solidFill>
              <a:latin typeface="Microsoft YaHei"/>
              <a:ea typeface="Microsoft YaHei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083463" y="1253232"/>
            <a:ext cx="2140463" cy="2140463"/>
          </a:xfrm>
          <a:prstGeom prst="ellipse">
            <a:avLst/>
          </a:prstGeom>
          <a:solidFill>
            <a:srgbClr val="0285C8">
              <a:alpha val="65882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174737" y="1344506"/>
            <a:ext cx="1957917" cy="1957917"/>
          </a:xfrm>
          <a:prstGeom prst="ellipse">
            <a:avLst/>
          </a:prstGeom>
          <a:solidFill>
            <a:srgbClr val="BAE4FF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7" name="Object 206"/>
          <p:cNvSpPr txBox="1"/>
          <p:nvPr/>
        </p:nvSpPr>
        <p:spPr>
          <a:xfrm>
            <a:off x="5125906" y="1925215"/>
            <a:ext cx="2006748" cy="843959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83333"/>
              </a:lnSpc>
            </a:pPr>
            <a:r>
              <a:rPr lang="zh-CN" altLang="zh-CN" sz="7200" b="1">
                <a:solidFill>
                  <a:srgbClr val="00456F"/>
                </a:solidFill>
                <a:latin typeface="Microsoft YaHei"/>
                <a:ea typeface="Microsoft YaHei"/>
              </a:rPr>
              <a:t>01</a:t>
            </a:r>
            <a:endParaRPr lang="zh-CN" altLang="zh-CN" sz="1200" b="1">
              <a:solidFill>
                <a:srgbClr val="00456F"/>
              </a:solidFill>
              <a:latin typeface="Microsoft YaHei"/>
              <a:ea typeface="Microsoft YaHei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283384" y="5683609"/>
            <a:ext cx="1625232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/>
            <p:cNvSpPr txBox="1"/>
            <p:nvPr/>
          </p:nvSpPr>
          <p:spPr>
            <a:xfrm>
              <a:off x="657211" y="372731"/>
              <a:ext cx="238238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FZCuHeiSongS-B-GB"/>
                  <a:ea typeface="FZCuHeiSongS-B-GB"/>
                </a:rPr>
                <a:t>1.</a:t>
              </a:r>
              <a:r>
                <a:rPr lang="zh-CN" altLang="en-US" sz="3600" dirty="0">
                  <a:latin typeface="FZCuHeiSongS-B-GB"/>
                  <a:ea typeface="FZCuHeiSongS-B-GB"/>
                </a:rPr>
                <a:t>算法简述</a:t>
              </a:r>
              <a:endParaRPr lang="zh-CN" altLang="zh-CN" sz="3600" dirty="0">
                <a:latin typeface="FZCuHeiSongS-B-GB"/>
                <a:ea typeface="FZCuHeiSongS-B-GB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1.Algorithm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C4778B-9C02-CD54-596C-BDD7B7D7F04F}"/>
              </a:ext>
            </a:extLst>
          </p:cNvPr>
          <p:cNvSpPr txBox="1"/>
          <p:nvPr/>
        </p:nvSpPr>
        <p:spPr>
          <a:xfrm>
            <a:off x="794456" y="1543691"/>
            <a:ext cx="99602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采用</a:t>
            </a:r>
            <a:r>
              <a:rPr lang="en-US" altLang="zh-CN" sz="3200" dirty="0" err="1"/>
              <a:t>MiniMax</a:t>
            </a:r>
            <a:r>
              <a:rPr lang="zh-CN" altLang="en-US" sz="3200" dirty="0"/>
              <a:t>搜索为基础构建程序。</a:t>
            </a:r>
            <a:endParaRPr lang="en-US" altLang="zh-CN" sz="3200" dirty="0"/>
          </a:p>
          <a:p>
            <a:r>
              <a:rPr lang="zh-CN" altLang="en-US" sz="3200" dirty="0"/>
              <a:t>迭代加深搜索与时间控制，保证充分利用运行时间。</a:t>
            </a:r>
            <a:endParaRPr lang="en-US" altLang="zh-CN" sz="3200" dirty="0"/>
          </a:p>
          <a:p>
            <a:r>
              <a:rPr lang="zh-CN" altLang="en-US" sz="3200" dirty="0"/>
              <a:t>使用了</a:t>
            </a:r>
            <a:r>
              <a:rPr lang="en-US" altLang="zh-CN" sz="3200" dirty="0"/>
              <a:t>AlphaBeta</a:t>
            </a:r>
            <a:r>
              <a:rPr lang="zh-CN" altLang="en-US" sz="3200" dirty="0"/>
              <a:t>优化、</a:t>
            </a:r>
            <a:r>
              <a:rPr lang="en-US" altLang="zh-CN" sz="3200" dirty="0"/>
              <a:t>PVS</a:t>
            </a:r>
            <a:r>
              <a:rPr lang="zh-CN" altLang="en-US" sz="3200" dirty="0"/>
              <a:t>零窗口优化来提高效率。</a:t>
            </a:r>
            <a:endParaRPr lang="en-US" altLang="zh-CN" sz="3200" dirty="0"/>
          </a:p>
          <a:p>
            <a:r>
              <a:rPr lang="zh-CN" altLang="en-US" sz="3200" dirty="0"/>
              <a:t>在搜索前进行了预排序，使</a:t>
            </a:r>
            <a:r>
              <a:rPr lang="en-US" altLang="zh-CN" sz="3200" dirty="0"/>
              <a:t>PVS</a:t>
            </a:r>
            <a:r>
              <a:rPr lang="zh-CN" altLang="en-US" sz="3200" dirty="0"/>
              <a:t>更高效剪枝。</a:t>
            </a:r>
            <a:endParaRPr lang="en-US" altLang="zh-CN" sz="3200" dirty="0"/>
          </a:p>
          <a:p>
            <a:r>
              <a:rPr lang="zh-CN" altLang="en-US" sz="3200" dirty="0"/>
              <a:t>引入置换表与</a:t>
            </a:r>
            <a:r>
              <a:rPr lang="en-US" altLang="zh-CN" sz="3200" dirty="0"/>
              <a:t>Zobrist</a:t>
            </a:r>
            <a:r>
              <a:rPr lang="zh-CN" altLang="en-US" sz="3200" dirty="0"/>
              <a:t>哈希来处理重复局面。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F89A13-C4E1-015F-6316-23AE25A2784E}"/>
              </a:ext>
            </a:extLst>
          </p:cNvPr>
          <p:cNvSpPr txBox="1"/>
          <p:nvPr/>
        </p:nvSpPr>
        <p:spPr>
          <a:xfrm>
            <a:off x="6615590" y="4676328"/>
            <a:ext cx="5653465" cy="203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start_idx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// 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第一个节点，完全搜索</a:t>
            </a:r>
            <a:endParaRPr lang="zh-CN" alt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zh-CN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AlphaBeta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后续节点，零窗口搜索</a:t>
            </a:r>
            <a:endParaRPr lang="zh-CN" alt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zh-CN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AlphaBeta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0.000001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zh-CN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如果不在窗口内，重新搜索</a:t>
            </a:r>
            <a:endParaRPr lang="zh-CN" alt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zh-CN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AlphaBeta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</a:t>
            </a:r>
            <a:endParaRPr lang="zh-CN" alt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zh-CN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94E761A1-A588-AC71-FF7B-2638021E4860}"/>
              </a:ext>
            </a:extLst>
          </p:cNvPr>
          <p:cNvSpPr/>
          <p:nvPr/>
        </p:nvSpPr>
        <p:spPr>
          <a:xfrm>
            <a:off x="5197965" y="5382072"/>
            <a:ext cx="1417625" cy="49709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17BE0A-ED56-2ED6-86DB-B38446E6FBC0}"/>
              </a:ext>
            </a:extLst>
          </p:cNvPr>
          <p:cNvSpPr/>
          <p:nvPr/>
        </p:nvSpPr>
        <p:spPr>
          <a:xfrm>
            <a:off x="3995129" y="5314309"/>
            <a:ext cx="1086233" cy="681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PVS</a:t>
            </a:r>
            <a:r>
              <a:rPr lang="zh-CN" altLang="en-US" dirty="0"/>
              <a:t>优化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9E933-B572-1E5B-1A4F-CE037E77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E68A7A2C-7D0B-9C70-6EA7-BDDCF23CF33D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0595AD0-8E30-7AE4-F821-4680CE92E9FA}"/>
                </a:ext>
              </a:extLst>
            </p:cNvPr>
            <p:cNvSpPr txBox="1"/>
            <p:nvPr/>
          </p:nvSpPr>
          <p:spPr>
            <a:xfrm>
              <a:off x="657211" y="372731"/>
              <a:ext cx="330571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FZCuHeiSongS-B-GB"/>
                  <a:ea typeface="FZCuHeiSongS-B-GB"/>
                </a:rPr>
                <a:t>2.</a:t>
              </a:r>
              <a:r>
                <a:rPr lang="zh-CN" altLang="en-US" sz="3600" dirty="0">
                  <a:latin typeface="FZCuHeiSongS-B-GB"/>
                  <a:ea typeface="FZCuHeiSongS-B-GB"/>
                </a:rPr>
                <a:t>主要特点优化</a:t>
              </a:r>
              <a:endParaRPr lang="zh-CN" altLang="zh-CN" sz="3600" dirty="0">
                <a:latin typeface="FZCuHeiSongS-B-GB"/>
                <a:ea typeface="FZCuHeiSongS-B-GB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8B67056-7292-258D-137A-B8BEBA714440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2.Unique </a:t>
              </a:r>
              <a:r>
                <a:rPr lang="en-US" altLang="zh-CN" sz="2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Adventage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FC9A2204-261D-82F3-AC42-9892D096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B19ECD3B-285E-8092-F51E-62328BA1878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BF31251-92AA-DBA0-96DD-BE946CEE153F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5A03CA-9F66-CE3A-A8B1-23B1479CFC0A}"/>
              </a:ext>
            </a:extLst>
          </p:cNvPr>
          <p:cNvSpPr txBox="1"/>
          <p:nvPr/>
        </p:nvSpPr>
        <p:spPr>
          <a:xfrm>
            <a:off x="745361" y="1490185"/>
            <a:ext cx="99602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根据最优</a:t>
            </a:r>
            <a:r>
              <a:rPr lang="en-US" altLang="zh-CN" sz="3200" dirty="0"/>
              <a:t>/</a:t>
            </a:r>
            <a:r>
              <a:rPr lang="zh-CN" altLang="en-US" sz="3200" dirty="0"/>
              <a:t>最劣走法评分，动态限制搜索分支数。</a:t>
            </a:r>
          </a:p>
          <a:p>
            <a:endParaRPr lang="en-US" altLang="zh-CN" sz="3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E43AFA-AB42-C9D2-E816-BBB1521CB585}"/>
              </a:ext>
            </a:extLst>
          </p:cNvPr>
          <p:cNvSpPr txBox="1"/>
          <p:nvPr/>
        </p:nvSpPr>
        <p:spPr>
          <a:xfrm>
            <a:off x="914400" y="2289068"/>
            <a:ext cx="38110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先对每个走法后的局面进行估值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按分数排序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依据回合数计算最大分差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确定搜索分支数量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FE8184-5196-2567-95F1-AB046BBF87A9}"/>
              </a:ext>
            </a:extLst>
          </p:cNvPr>
          <p:cNvSpPr txBox="1"/>
          <p:nvPr/>
        </p:nvSpPr>
        <p:spPr>
          <a:xfrm>
            <a:off x="4355184" y="2186902"/>
            <a:ext cx="7777493" cy="1821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moves_with_score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moves_with_score</a:t>
            </a:r>
            <a:r>
              <a:rPr lang="en-US" altLang="zh-CN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reserve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move_count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short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move_count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StateBackup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bk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ApplyMoveWithBackup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ori_state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cur_move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BotColor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CalcValue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ori_state</a:t>
            </a:r>
            <a:r>
              <a:rPr lang="en-US" altLang="zh-CN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BotColor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);//</a:t>
            </a:r>
            <a:r>
              <a:rPr lang="zh-CN" alt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估值</a:t>
            </a:r>
            <a:endParaRPr lang="en-US" altLang="zh-CN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RestoreMove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ori_state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bk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moves_with_score</a:t>
            </a:r>
            <a:r>
              <a:rPr lang="en-US" altLang="zh-CN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emplace_back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cur_move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09578D-CAC8-2F43-AE20-0FFF049027CE}"/>
              </a:ext>
            </a:extLst>
          </p:cNvPr>
          <p:cNvSpPr txBox="1"/>
          <p:nvPr/>
        </p:nvSpPr>
        <p:spPr>
          <a:xfrm>
            <a:off x="4095388" y="4069222"/>
            <a:ext cx="8096612" cy="5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moves_with_score</a:t>
            </a:r>
            <a:r>
              <a:rPr lang="en-US" altLang="zh-CN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moves_with_score</a:t>
            </a:r>
            <a:r>
              <a:rPr lang="en-US" altLang="zh-CN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[](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;});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701BAD-0C0C-A671-6712-55854EC65E8D}"/>
              </a:ext>
            </a:extLst>
          </p:cNvPr>
          <p:cNvSpPr txBox="1"/>
          <p:nvPr/>
        </p:nvSpPr>
        <p:spPr>
          <a:xfrm>
            <a:off x="4212991" y="4662442"/>
            <a:ext cx="7686484" cy="94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MaxDelta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moves_with_score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move_count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moves_with_score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turnID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MaxDelta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/=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16.0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turnID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1.33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turnID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MaxDelta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/=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5.5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turnID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0.33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MaxDelta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/=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3.2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turnID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0.15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661BB0-7DDC-38EE-1010-ECAB2B7CD5D0}"/>
              </a:ext>
            </a:extLst>
          </p:cNvPr>
          <p:cNvSpPr txBox="1"/>
          <p:nvPr/>
        </p:nvSpPr>
        <p:spPr>
          <a:xfrm>
            <a:off x="4212990" y="5785635"/>
            <a:ext cx="7637389" cy="731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move_count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moves_with_score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move_count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moves_with_score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MaxDelta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  <a:buNone/>
            </a:pP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PriorChoose</a:t>
            </a:r>
            <a:r>
              <a:rPr lang="en-US" altLang="zh-CN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move_count</a:t>
            </a:r>
            <a:r>
              <a:rPr lang="en-US" altLang="zh-CN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zh-CN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;}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6C2DFBC-E7B3-57D1-431B-6C7BB4DB3FD8}"/>
              </a:ext>
            </a:extLst>
          </p:cNvPr>
          <p:cNvCxnSpPr/>
          <p:nvPr/>
        </p:nvCxnSpPr>
        <p:spPr>
          <a:xfrm>
            <a:off x="4154690" y="4008363"/>
            <a:ext cx="7413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74DB7B-9DFA-C9D2-7825-3CCA2282266D}"/>
              </a:ext>
            </a:extLst>
          </p:cNvPr>
          <p:cNvCxnSpPr/>
          <p:nvPr/>
        </p:nvCxnSpPr>
        <p:spPr>
          <a:xfrm>
            <a:off x="4154690" y="4662442"/>
            <a:ext cx="7413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4B36EF-7B94-F390-CEC1-44EE5E4D4751}"/>
              </a:ext>
            </a:extLst>
          </p:cNvPr>
          <p:cNvCxnSpPr/>
          <p:nvPr/>
        </p:nvCxnSpPr>
        <p:spPr>
          <a:xfrm>
            <a:off x="4095388" y="5785635"/>
            <a:ext cx="74726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83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C1E11-21F4-571F-5DE6-672963679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7544C4EA-2539-F509-9B89-CDD1E04FBF94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5B5D9F4-9263-DADF-2746-CCE27B61D567}"/>
                </a:ext>
              </a:extLst>
            </p:cNvPr>
            <p:cNvSpPr txBox="1"/>
            <p:nvPr/>
          </p:nvSpPr>
          <p:spPr>
            <a:xfrm>
              <a:off x="657211" y="372731"/>
              <a:ext cx="330571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FZCuHeiSongS-B-GB"/>
                  <a:ea typeface="FZCuHeiSongS-B-GB"/>
                </a:rPr>
                <a:t>2.</a:t>
              </a:r>
              <a:r>
                <a:rPr lang="zh-CN" altLang="en-US" sz="3600" dirty="0">
                  <a:latin typeface="FZCuHeiSongS-B-GB"/>
                  <a:ea typeface="FZCuHeiSongS-B-GB"/>
                </a:rPr>
                <a:t>主要特点优化</a:t>
              </a:r>
              <a:endParaRPr lang="zh-CN" altLang="zh-CN" sz="3600" dirty="0">
                <a:latin typeface="FZCuHeiSongS-B-GB"/>
                <a:ea typeface="FZCuHeiSongS-B-GB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2B49952-7728-BA66-79FD-30E68AB63E2C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2.Unique </a:t>
              </a:r>
              <a:r>
                <a:rPr lang="en-US" altLang="zh-CN" sz="2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FZCuHeiSongS-B-GB"/>
                  <a:ea typeface="FZCuHeiSongS-B-GB"/>
                </a:rPr>
                <a:t>Adventage</a:t>
              </a:r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BD73DA0A-AB7B-931F-462C-917F2DB9E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FA2CEA35-BA9F-A524-9746-85E50D2D11C4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CDDCA43-6E21-8AAB-40E2-623701886E8F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44D951-F590-4FF2-B511-CB42C4081721}"/>
              </a:ext>
            </a:extLst>
          </p:cNvPr>
          <p:cNvSpPr txBox="1"/>
          <p:nvPr/>
        </p:nvSpPr>
        <p:spPr>
          <a:xfrm>
            <a:off x="714676" y="1490185"/>
            <a:ext cx="99602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在上述优化后，本</a:t>
            </a:r>
            <a:r>
              <a:rPr lang="en-US" altLang="zh-CN" sz="2400" dirty="0"/>
              <a:t>Bot</a:t>
            </a:r>
            <a:r>
              <a:rPr lang="zh-CN" altLang="en-US" sz="2400" dirty="0"/>
              <a:t>兼顾了搜索的广度与深度。</a:t>
            </a:r>
            <a:endParaRPr lang="en-US" altLang="zh-CN" sz="2400" dirty="0"/>
          </a:p>
          <a:p>
            <a:r>
              <a:rPr lang="zh-CN" altLang="en-US" sz="2400" dirty="0"/>
              <a:t>在开局时期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turnID</a:t>
            </a:r>
            <a:r>
              <a:rPr lang="en-US" altLang="zh-CN" sz="2400" dirty="0"/>
              <a:t>&lt;=7) </a:t>
            </a:r>
            <a:r>
              <a:rPr lang="zh-CN" altLang="en-US" sz="2400" dirty="0"/>
              <a:t>能够对</a:t>
            </a:r>
            <a:r>
              <a:rPr lang="en-US" altLang="zh-CN" sz="2400" dirty="0"/>
              <a:t>16~30</a:t>
            </a:r>
            <a:r>
              <a:rPr lang="zh-CN" altLang="en-US" sz="2400" dirty="0"/>
              <a:t>种左右走法</a:t>
            </a:r>
            <a:endParaRPr lang="en-US" altLang="zh-CN" sz="2400" dirty="0"/>
          </a:p>
          <a:p>
            <a:r>
              <a:rPr lang="zh-CN" altLang="en-US" sz="2400" dirty="0"/>
              <a:t>实现</a:t>
            </a:r>
            <a:r>
              <a:rPr lang="en-US" altLang="zh-CN" sz="2400" dirty="0"/>
              <a:t>3~4</a:t>
            </a:r>
            <a:r>
              <a:rPr lang="zh-CN" altLang="en-US" sz="2400" dirty="0"/>
              <a:t>层搜索（传统仅能</a:t>
            </a:r>
            <a:r>
              <a:rPr lang="en-US" altLang="zh-CN" sz="2400" dirty="0"/>
              <a:t>1~2</a:t>
            </a:r>
            <a:r>
              <a:rPr lang="zh-CN" altLang="en-US" sz="2400" dirty="0"/>
              <a:t>层）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中局 </a:t>
            </a:r>
            <a:r>
              <a:rPr lang="en-US" altLang="zh-CN" sz="2400" dirty="0"/>
              <a:t>(</a:t>
            </a:r>
            <a:r>
              <a:rPr lang="en-US" altLang="zh-CN" sz="2400" dirty="0" err="1"/>
              <a:t>turnID</a:t>
            </a:r>
            <a:r>
              <a:rPr lang="en-US" altLang="zh-CN" sz="2400" dirty="0"/>
              <a:t>&lt;=14) </a:t>
            </a:r>
            <a:r>
              <a:rPr lang="zh-CN" altLang="en-US" sz="2400" dirty="0"/>
              <a:t>对</a:t>
            </a:r>
            <a:r>
              <a:rPr lang="en-US" altLang="zh-CN" sz="2400" dirty="0"/>
              <a:t>30+</a:t>
            </a:r>
            <a:r>
              <a:rPr lang="zh-CN" altLang="en-US" sz="2400" dirty="0"/>
              <a:t>种走法</a:t>
            </a:r>
            <a:endParaRPr lang="en-US" altLang="zh-CN" sz="2400" dirty="0"/>
          </a:p>
          <a:p>
            <a:r>
              <a:rPr lang="zh-CN" altLang="en-US" sz="2400" dirty="0"/>
              <a:t>普遍有</a:t>
            </a:r>
            <a:r>
              <a:rPr lang="en-US" altLang="zh-CN" sz="2400" dirty="0"/>
              <a:t>4~5</a:t>
            </a:r>
            <a:r>
              <a:rPr lang="zh-CN" altLang="en-US" sz="2400" dirty="0"/>
              <a:t>层搜索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残局可以搜索</a:t>
            </a:r>
            <a:r>
              <a:rPr lang="en-US" altLang="zh-CN" sz="2400" dirty="0"/>
              <a:t>10+</a:t>
            </a:r>
            <a:r>
              <a:rPr lang="zh-CN" altLang="en-US" sz="2400" dirty="0"/>
              <a:t>层</a:t>
            </a:r>
            <a:endParaRPr lang="en-US" altLang="zh-CN" sz="2400" dirty="0"/>
          </a:p>
          <a:p>
            <a:r>
              <a:rPr lang="zh-CN" altLang="en-US" sz="2400" dirty="0"/>
              <a:t>提前</a:t>
            </a:r>
            <a:r>
              <a:rPr lang="en-US" altLang="zh-CN" sz="2400" dirty="0"/>
              <a:t>5+</a:t>
            </a:r>
            <a:r>
              <a:rPr lang="zh-CN" altLang="en-US" sz="2400" dirty="0"/>
              <a:t>回合计算出必胜</a:t>
            </a:r>
            <a:r>
              <a:rPr lang="en-US" altLang="zh-CN" sz="2400" dirty="0"/>
              <a:t>/</a:t>
            </a:r>
            <a:r>
              <a:rPr lang="zh-CN" altLang="en-US" sz="2400" dirty="0"/>
              <a:t>必败</a:t>
            </a:r>
            <a:endParaRPr lang="en-US" altLang="zh-CN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54A97E-2286-6C62-AC5D-E8CD188B512A}"/>
              </a:ext>
            </a:extLst>
          </p:cNvPr>
          <p:cNvSpPr txBox="1"/>
          <p:nvPr/>
        </p:nvSpPr>
        <p:spPr>
          <a:xfrm>
            <a:off x="5980420" y="2454758"/>
            <a:ext cx="61062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对局</a:t>
            </a:r>
            <a:r>
              <a:rPr lang="zh-CN" altLang="en-US" dirty="0"/>
              <a:t>实际信息：</a:t>
            </a:r>
            <a:endParaRPr lang="en-US" altLang="zh-CN" dirty="0"/>
          </a:p>
          <a:p>
            <a:r>
              <a:rPr lang="en-US" altLang="zh-CN" dirty="0" err="1"/>
              <a:t>turnID</a:t>
            </a:r>
            <a:r>
              <a:rPr lang="en-US" altLang="zh-CN" dirty="0"/>
              <a:t>=1 : </a:t>
            </a:r>
            <a:r>
              <a:rPr lang="zh-CN" altLang="en-US" dirty="0"/>
              <a:t>depth=3,move=857,Prior=16,MaxD=0.923122</a:t>
            </a:r>
            <a:endParaRPr lang="en-US" altLang="zh-CN" dirty="0"/>
          </a:p>
          <a:p>
            <a:r>
              <a:rPr lang="en-US" altLang="zh-CN" dirty="0" err="1"/>
              <a:t>turnID</a:t>
            </a:r>
            <a:r>
              <a:rPr lang="en-US" altLang="zh-CN" dirty="0"/>
              <a:t>=2 : depth=3,move=645,Prior=30,MaxD=1.448508</a:t>
            </a:r>
          </a:p>
          <a:p>
            <a:r>
              <a:rPr lang="en-US" altLang="zh-CN" dirty="0" err="1"/>
              <a:t>turnID</a:t>
            </a:r>
            <a:r>
              <a:rPr lang="en-US" altLang="zh-CN" dirty="0"/>
              <a:t>=3 : depth=3,move=563,Prior=23,MaxD=1.328116</a:t>
            </a:r>
          </a:p>
          <a:p>
            <a:r>
              <a:rPr lang="en-US" altLang="zh-CN" dirty="0" err="1"/>
              <a:t>turnID</a:t>
            </a:r>
            <a:r>
              <a:rPr lang="en-US" altLang="zh-CN" dirty="0"/>
              <a:t>=6 : depth=4,move=349,Prior=16,MaxD=1.314536</a:t>
            </a:r>
          </a:p>
          <a:p>
            <a:r>
              <a:rPr lang="en-US" altLang="zh-CN" dirty="0" err="1"/>
              <a:t>turnID</a:t>
            </a:r>
            <a:r>
              <a:rPr lang="en-US" altLang="zh-CN" dirty="0"/>
              <a:t>=14 : depth=5,move=52,Prior=33,MaxD=2.321977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88E7A8-B155-791A-CAD9-65C72E898140}"/>
              </a:ext>
            </a:extLst>
          </p:cNvPr>
          <p:cNvSpPr txBox="1"/>
          <p:nvPr/>
        </p:nvSpPr>
        <p:spPr>
          <a:xfrm>
            <a:off x="5980420" y="4573492"/>
            <a:ext cx="6106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turnID</a:t>
            </a:r>
            <a:r>
              <a:rPr lang="en-US" altLang="zh-CN" dirty="0"/>
              <a:t>=20 : </a:t>
            </a:r>
            <a:r>
              <a:rPr lang="zh-CN" altLang="en-US" dirty="0"/>
              <a:t>depth=16,move=19,Prior=16,MaxD=3.831460,time=980036,score=10000.000000</a:t>
            </a:r>
            <a:endParaRPr lang="en-US" altLang="zh-CN" dirty="0"/>
          </a:p>
          <a:p>
            <a:r>
              <a:rPr lang="zh-CN" altLang="en-US" dirty="0"/>
              <a:t>（已计算出本方必胜，本次对局共</a:t>
            </a:r>
            <a:r>
              <a:rPr lang="en-US" altLang="zh-CN" dirty="0"/>
              <a:t>25</a:t>
            </a:r>
            <a:r>
              <a:rPr lang="zh-CN" altLang="en-US" dirty="0"/>
              <a:t>回合）</a:t>
            </a:r>
          </a:p>
        </p:txBody>
      </p:sp>
    </p:spTree>
    <p:extLst>
      <p:ext uri="{BB962C8B-B14F-4D97-AF65-F5344CB8AC3E}">
        <p14:creationId xmlns:p14="http://schemas.microsoft.com/office/powerpoint/2010/main" val="191850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E1E2B-6AF9-6751-5C67-D0D7E214B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681E7678-3BB6-F417-2C50-AC7218C3F5E8}"/>
              </a:ext>
            </a:extLst>
          </p:cNvPr>
          <p:cNvSpPr/>
          <p:nvPr/>
        </p:nvSpPr>
        <p:spPr>
          <a:xfrm>
            <a:off x="0" y="3036567"/>
            <a:ext cx="2481943" cy="3821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09727B-04AA-3728-E69C-93A84E85A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04" b="4771"/>
          <a:stretch/>
        </p:blipFill>
        <p:spPr>
          <a:xfrm>
            <a:off x="-20108" y="0"/>
            <a:ext cx="12230414" cy="6858000"/>
          </a:xfrm>
          <a:prstGeom prst="rect">
            <a:avLst/>
          </a:prstGeom>
        </p:spPr>
      </p:pic>
      <p:sp>
        <p:nvSpPr>
          <p:cNvPr id="12" name="淘宝网chenying0907出品 6">
            <a:extLst>
              <a:ext uri="{FF2B5EF4-FFF2-40B4-BE49-F238E27FC236}">
                <a16:creationId xmlns:a16="http://schemas.microsoft.com/office/drawing/2014/main" id="{96F5181B-1C67-9148-D02E-BB9D4C5D8CED}"/>
              </a:ext>
            </a:extLst>
          </p:cNvPr>
          <p:cNvSpPr/>
          <p:nvPr/>
        </p:nvSpPr>
        <p:spPr>
          <a:xfrm>
            <a:off x="-3175" y="-3969"/>
            <a:ext cx="12198350" cy="6865938"/>
          </a:xfrm>
          <a:prstGeom prst="rect">
            <a:avLst/>
          </a:prstGeom>
          <a:solidFill>
            <a:srgbClr val="1F4E79">
              <a:alpha val="41176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3" name="淘宝网chenying0907出品 9">
            <a:extLst>
              <a:ext uri="{FF2B5EF4-FFF2-40B4-BE49-F238E27FC236}">
                <a16:creationId xmlns:a16="http://schemas.microsoft.com/office/drawing/2014/main" id="{B5C5978E-290A-3C9A-7EEB-2C699D72BE97}"/>
              </a:ext>
            </a:extLst>
          </p:cNvPr>
          <p:cNvSpPr txBox="1">
            <a:spLocks noChangeArrowheads="1"/>
          </p:cNvSpPr>
          <p:nvPr/>
        </p:nvSpPr>
        <p:spPr>
          <a:xfrm>
            <a:off x="5183723" y="3555577"/>
            <a:ext cx="1939955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/>
                <a:ea typeface="宋体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/>
                <a:ea typeface="宋体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/>
                <a:ea typeface="宋体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Microsoft YaHei"/>
                <a:ea typeface="Microsoft YaHei"/>
              </a:rPr>
              <a:t>UI</a:t>
            </a:r>
            <a:r>
              <a:rPr lang="zh-CN" altLang="en-US" sz="4400" b="1" dirty="0">
                <a:solidFill>
                  <a:schemeClr val="bg1"/>
                </a:solidFill>
                <a:latin typeface="Microsoft YaHei"/>
                <a:ea typeface="Microsoft YaHei"/>
              </a:rPr>
              <a:t>部分</a:t>
            </a:r>
            <a:endParaRPr lang="zh-CN" altLang="zh-CN" sz="4400" b="1" dirty="0">
              <a:solidFill>
                <a:schemeClr val="bg1"/>
              </a:solidFill>
              <a:latin typeface="Microsoft YaHei"/>
              <a:ea typeface="Microsoft YaHei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14C528B-4ADC-2D1D-485C-E8AB8590E39D}"/>
              </a:ext>
            </a:extLst>
          </p:cNvPr>
          <p:cNvSpPr/>
          <p:nvPr/>
        </p:nvSpPr>
        <p:spPr>
          <a:xfrm>
            <a:off x="5083463" y="1253232"/>
            <a:ext cx="2140463" cy="2140463"/>
          </a:xfrm>
          <a:prstGeom prst="ellipse">
            <a:avLst/>
          </a:prstGeom>
          <a:solidFill>
            <a:srgbClr val="0285C8">
              <a:alpha val="65882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B031DF8-BAB4-4DFE-639C-9B928EEE263F}"/>
              </a:ext>
            </a:extLst>
          </p:cNvPr>
          <p:cNvSpPr/>
          <p:nvPr/>
        </p:nvSpPr>
        <p:spPr>
          <a:xfrm>
            <a:off x="5174737" y="1344506"/>
            <a:ext cx="1957917" cy="1957917"/>
          </a:xfrm>
          <a:prstGeom prst="ellipse">
            <a:avLst/>
          </a:prstGeom>
          <a:solidFill>
            <a:srgbClr val="BAE4FF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27" name="Object 206">
            <a:extLst>
              <a:ext uri="{FF2B5EF4-FFF2-40B4-BE49-F238E27FC236}">
                <a16:creationId xmlns:a16="http://schemas.microsoft.com/office/drawing/2014/main" id="{7B49ACDC-B772-76BA-23A0-3F25937E8B4A}"/>
              </a:ext>
            </a:extLst>
          </p:cNvPr>
          <p:cNvSpPr txBox="1"/>
          <p:nvPr/>
        </p:nvSpPr>
        <p:spPr>
          <a:xfrm>
            <a:off x="5125906" y="1925215"/>
            <a:ext cx="2006748" cy="843959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83333"/>
              </a:lnSpc>
            </a:pPr>
            <a:r>
              <a:rPr lang="en-US" altLang="zh-CN" sz="7200" b="1" dirty="0">
                <a:solidFill>
                  <a:srgbClr val="00456F"/>
                </a:solidFill>
                <a:latin typeface="Microsoft YaHei"/>
                <a:ea typeface="Microsoft YaHei"/>
              </a:rPr>
              <a:t>02</a:t>
            </a:r>
            <a:endParaRPr lang="zh-CN" altLang="zh-CN" sz="1200" b="1" dirty="0">
              <a:solidFill>
                <a:srgbClr val="00456F"/>
              </a:solidFill>
              <a:latin typeface="Microsoft YaHei"/>
              <a:ea typeface="Microsoft YaHei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874F5EC-5AF8-28CC-21AE-EA368D00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283384" y="5683609"/>
            <a:ext cx="1625232" cy="4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3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8AB-73E2-8BA6-1887-EE18D9A66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445A440-9D9E-5EAB-47C4-1068E59D10C3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B741E78-748D-C047-2D6E-8A2ED8065384}"/>
                </a:ext>
              </a:extLst>
            </p:cNvPr>
            <p:cNvSpPr txBox="1"/>
            <p:nvPr/>
          </p:nvSpPr>
          <p:spPr>
            <a:xfrm>
              <a:off x="657211" y="372731"/>
              <a:ext cx="238238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FZCuHeiSongS-B-GB"/>
                  <a:ea typeface="FZCuHeiSongS-B-GB"/>
                </a:rPr>
                <a:t>1.</a:t>
              </a:r>
              <a:r>
                <a:rPr lang="zh-CN" altLang="en-US" sz="3600" dirty="0">
                  <a:latin typeface="FZCuHeiSongS-B-GB"/>
                  <a:ea typeface="FZCuHeiSongS-B-GB"/>
                </a:rPr>
                <a:t>思路简述</a:t>
              </a:r>
              <a:endParaRPr lang="zh-CN" altLang="zh-CN" sz="3600" dirty="0">
                <a:latin typeface="FZCuHeiSongS-B-GB"/>
                <a:ea typeface="FZCuHeiSongS-B-GB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9202B1D-15D1-E16C-B8ED-27D66E030EC7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4FCB4430-5A76-58BF-07C4-A6E45555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FCD87F17-0B63-07C4-30E7-DDFC34F3E5BE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ED34A22-294C-F428-9B75-988011BE6213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CC53F0-835C-2002-634E-7D0EC6D49568}"/>
              </a:ext>
            </a:extLst>
          </p:cNvPr>
          <p:cNvSpPr txBox="1"/>
          <p:nvPr/>
        </p:nvSpPr>
        <p:spPr>
          <a:xfrm>
            <a:off x="794456" y="1543691"/>
            <a:ext cx="99602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采用</a:t>
            </a:r>
            <a:r>
              <a:rPr lang="en-US" altLang="zh-CN" sz="3200" dirty="0" err="1"/>
              <a:t>EasyX</a:t>
            </a:r>
            <a:r>
              <a:rPr lang="zh-CN" altLang="en-US" sz="3200" dirty="0"/>
              <a:t>为基础构建图形化界面。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通过获取鼠标信息来实现简单的控制，</a:t>
            </a:r>
            <a:endParaRPr lang="en-US" altLang="zh-CN" sz="3200" dirty="0"/>
          </a:p>
          <a:p>
            <a:r>
              <a:rPr lang="zh-CN" altLang="en-US" sz="3200" dirty="0"/>
              <a:t>极大减少了键盘输入量。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通过调整</a:t>
            </a:r>
            <a:r>
              <a:rPr lang="en-US" altLang="zh-CN" sz="3200" dirty="0"/>
              <a:t>AI</a:t>
            </a:r>
            <a:r>
              <a:rPr lang="zh-CN" altLang="en-US" sz="3200" dirty="0"/>
              <a:t>思考时间实现选择</a:t>
            </a:r>
            <a:r>
              <a:rPr lang="en-US" altLang="zh-CN" sz="3200" dirty="0"/>
              <a:t>AI</a:t>
            </a:r>
            <a:r>
              <a:rPr lang="zh-CN" altLang="en-US" sz="3200" dirty="0"/>
              <a:t>强度的功能。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通过保存棋步文件实现存读档。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2864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F41E3-5C5B-38FC-3A9C-14980AF1E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380337E6-7C7F-8B67-B9A2-E647369835A6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956A153-DE1B-0317-3AD8-A10A5027657F}"/>
                </a:ext>
              </a:extLst>
            </p:cNvPr>
            <p:cNvSpPr txBox="1"/>
            <p:nvPr/>
          </p:nvSpPr>
          <p:spPr>
            <a:xfrm>
              <a:off x="657211" y="372731"/>
              <a:ext cx="238238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FZCuHeiSongS-B-GB"/>
                  <a:ea typeface="FZCuHeiSongS-B-GB"/>
                </a:rPr>
                <a:t>2.</a:t>
              </a:r>
              <a:r>
                <a:rPr lang="zh-CN" altLang="en-US" sz="3600" dirty="0">
                  <a:latin typeface="FZCuHeiSongS-B-GB"/>
                  <a:ea typeface="FZCuHeiSongS-B-GB"/>
                </a:rPr>
                <a:t>具体亮点</a:t>
              </a:r>
              <a:endParaRPr lang="zh-CN" altLang="zh-CN" sz="3600" dirty="0">
                <a:latin typeface="FZCuHeiSongS-B-GB"/>
                <a:ea typeface="FZCuHeiSongS-B-GB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8A1C67C-7D73-DACC-4C8B-556C6E842C6C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F141198D-9CD2-26FB-4B7A-C7806E9A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A96F873-BC3C-DEE0-0FB7-18D936C2E01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046F8B7-37C9-2B07-E136-CB11755B588E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 descr="图表, 气泡图&#10;&#10;AI 生成的内容可能不正确。">
            <a:extLst>
              <a:ext uri="{FF2B5EF4-FFF2-40B4-BE49-F238E27FC236}">
                <a16:creationId xmlns:a16="http://schemas.microsoft.com/office/drawing/2014/main" id="{48F892FF-B9ED-E084-1B72-E84069767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424" y="1258066"/>
            <a:ext cx="4591565" cy="47100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845188-B991-AA53-0C20-2EAA888FCA6F}"/>
              </a:ext>
            </a:extLst>
          </p:cNvPr>
          <p:cNvSpPr txBox="1"/>
          <p:nvPr/>
        </p:nvSpPr>
        <p:spPr>
          <a:xfrm>
            <a:off x="159560" y="1304680"/>
            <a:ext cx="6535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落子有提示。</a:t>
            </a:r>
            <a:endParaRPr lang="en-US" altLang="zh-CN" sz="2400" dirty="0"/>
          </a:p>
          <a:p>
            <a:r>
              <a:rPr lang="zh-CN" altLang="en-US" sz="2400" dirty="0"/>
              <a:t>以红色标出选择的棋子，绿色标出落子位置，空心黑色圆圈标出可选的落子位置。</a:t>
            </a:r>
            <a:endParaRPr lang="en-US" altLang="zh-CN" sz="2400" dirty="0"/>
          </a:p>
          <a:p>
            <a:r>
              <a:rPr lang="zh-CN" altLang="en-US" sz="2400" dirty="0"/>
              <a:t>如果行棋不合法可以重新点击。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对比控制台版本（左图）</a:t>
            </a:r>
            <a:endParaRPr lang="en-US" altLang="zh-CN" sz="2400" dirty="0"/>
          </a:p>
          <a:p>
            <a:r>
              <a:rPr lang="zh-CN" altLang="en-US" sz="2400" dirty="0"/>
              <a:t>操作简单方便且直观。</a:t>
            </a:r>
          </a:p>
        </p:txBody>
      </p:sp>
      <p:pic>
        <p:nvPicPr>
          <p:cNvPr id="7" name="图片 6" descr="日历&#10;&#10;AI 生成的内容可能不正确。">
            <a:extLst>
              <a:ext uri="{FF2B5EF4-FFF2-40B4-BE49-F238E27FC236}">
                <a16:creationId xmlns:a16="http://schemas.microsoft.com/office/drawing/2014/main" id="{35C36129-6D64-0AA6-5195-752068857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094" y="3182118"/>
            <a:ext cx="3748820" cy="343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6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9132-D365-865E-1C97-43728B505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A2F54B23-1025-3C90-6645-AD4BDEC8FD90}"/>
              </a:ext>
            </a:extLst>
          </p:cNvPr>
          <p:cNvGrpSpPr/>
          <p:nvPr/>
        </p:nvGrpSpPr>
        <p:grpSpPr>
          <a:xfrm>
            <a:off x="959551" y="340946"/>
            <a:ext cx="5105087" cy="963734"/>
            <a:chOff x="657210" y="372731"/>
            <a:chExt cx="5105087" cy="963734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A98C288-BF9F-3FB4-CE8C-314FE5B2AA58}"/>
                </a:ext>
              </a:extLst>
            </p:cNvPr>
            <p:cNvSpPr txBox="1"/>
            <p:nvPr/>
          </p:nvSpPr>
          <p:spPr>
            <a:xfrm>
              <a:off x="657211" y="372731"/>
              <a:ext cx="238238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latin typeface="FZCuHeiSongS-B-GB"/>
                  <a:ea typeface="FZCuHeiSongS-B-GB"/>
                </a:rPr>
                <a:t>2.</a:t>
              </a:r>
              <a:r>
                <a:rPr lang="zh-CN" altLang="en-US" sz="3600" dirty="0">
                  <a:latin typeface="FZCuHeiSongS-B-GB"/>
                  <a:ea typeface="FZCuHeiSongS-B-GB"/>
                </a:rPr>
                <a:t>具体亮点</a:t>
              </a:r>
              <a:endParaRPr lang="zh-CN" altLang="zh-CN" sz="3600" dirty="0">
                <a:latin typeface="FZCuHeiSongS-B-GB"/>
                <a:ea typeface="FZCuHeiSongS-B-GB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B2C499C-C146-5D3A-C577-40D9F4026AB8}"/>
                </a:ext>
              </a:extLst>
            </p:cNvPr>
            <p:cNvSpPr txBox="1"/>
            <p:nvPr/>
          </p:nvSpPr>
          <p:spPr>
            <a:xfrm>
              <a:off x="657210" y="936355"/>
              <a:ext cx="5105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ZCuHeiSongS-B-GB"/>
                <a:ea typeface="FZCuHeiSongS-B-GB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B897F043-1AB2-5C86-38E3-5BD630D80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F4578E3E-751F-3182-F7EF-28D85E146BA1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4F0BCA1-9FAD-CC55-C84C-C0A191B935E7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lt1"/>
              </a:solidFill>
            </a:endParaRPr>
          </a:p>
        </p:txBody>
      </p:sp>
      <p:pic>
        <p:nvPicPr>
          <p:cNvPr id="4" name="图片 3" descr="图表, 气泡图&#10;&#10;AI 生成的内容可能不正确。">
            <a:extLst>
              <a:ext uri="{FF2B5EF4-FFF2-40B4-BE49-F238E27FC236}">
                <a16:creationId xmlns:a16="http://schemas.microsoft.com/office/drawing/2014/main" id="{17D2340E-DB27-0A16-77DC-425004710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424" y="1258066"/>
            <a:ext cx="4591565" cy="47100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BC6970-922C-52F4-DCD2-F5EB98F9FCB1}"/>
              </a:ext>
            </a:extLst>
          </p:cNvPr>
          <p:cNvSpPr txBox="1"/>
          <p:nvPr/>
        </p:nvSpPr>
        <p:spPr>
          <a:xfrm>
            <a:off x="681198" y="1258066"/>
            <a:ext cx="6535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实现了存读档功能，支持</a:t>
            </a:r>
            <a:r>
              <a:rPr lang="en-US" altLang="zh-CN" sz="2400" dirty="0"/>
              <a:t>20</a:t>
            </a:r>
            <a:r>
              <a:rPr lang="zh-CN" altLang="en-US" sz="2400" dirty="0"/>
              <a:t>个存档位。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使用</a:t>
            </a:r>
            <a:r>
              <a:rPr lang="en-US" altLang="zh-CN" sz="2400" dirty="0" err="1"/>
              <a:t>InputBox</a:t>
            </a:r>
            <a:r>
              <a:rPr lang="zh-CN" altLang="en-US" sz="2400" dirty="0"/>
              <a:t>来输入。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支持对局进行到一半时存档，之后将返回主菜单，可以选择新对局</a:t>
            </a:r>
            <a:r>
              <a:rPr lang="en-US" altLang="zh-CN" sz="2400" dirty="0"/>
              <a:t>/</a:t>
            </a:r>
            <a:r>
              <a:rPr lang="zh-CN" altLang="en-US" sz="2400" dirty="0"/>
              <a:t>读档</a:t>
            </a:r>
            <a:r>
              <a:rPr lang="en-US" altLang="zh-CN" sz="2400" dirty="0"/>
              <a:t>/</a:t>
            </a:r>
            <a:r>
              <a:rPr lang="zh-CN" altLang="en-US" sz="2400" dirty="0"/>
              <a:t>退出。</a:t>
            </a:r>
          </a:p>
        </p:txBody>
      </p:sp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4F24707D-DDCB-46DD-821F-D03A87365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352" y="3727225"/>
            <a:ext cx="4591566" cy="25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6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877</Words>
  <Application>Microsoft Office PowerPoint</Application>
  <PresentationFormat>宽屏</PresentationFormat>
  <Paragraphs>99</Paragraphs>
  <Slides>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FZCuHeiSongS-B-GB</vt:lpstr>
      <vt:lpstr>等线</vt:lpstr>
      <vt:lpstr>等线 Light</vt:lpstr>
      <vt:lpstr>方正悠黑简体 504L</vt:lpstr>
      <vt:lpstr>Microsoft YaHei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弈辰 吴</dc:creator>
  <cp:lastModifiedBy>弈辰 吴</cp:lastModifiedBy>
  <cp:revision>2</cp:revision>
  <dcterms:created xsi:type="dcterms:W3CDTF">2025-12-25T08:51:52Z</dcterms:created>
  <dcterms:modified xsi:type="dcterms:W3CDTF">2025-12-25T09:36:53Z</dcterms:modified>
</cp:coreProperties>
</file>